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0" r:id="rId2"/>
    <p:sldId id="257" r:id="rId3"/>
    <p:sldId id="306" r:id="rId4"/>
    <p:sldId id="307" r:id="rId5"/>
    <p:sldId id="259" r:id="rId6"/>
    <p:sldId id="260" r:id="rId7"/>
    <p:sldId id="261" r:id="rId8"/>
    <p:sldId id="262" r:id="rId9"/>
    <p:sldId id="296" r:id="rId10"/>
    <p:sldId id="263" r:id="rId11"/>
    <p:sldId id="295" r:id="rId12"/>
    <p:sldId id="264" r:id="rId13"/>
    <p:sldId id="297" r:id="rId14"/>
    <p:sldId id="30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98" r:id="rId24"/>
    <p:sldId id="273" r:id="rId25"/>
    <p:sldId id="299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79612" autoAdjust="0"/>
  </p:normalViewPr>
  <p:slideViewPr>
    <p:cSldViewPr>
      <p:cViewPr varScale="1">
        <p:scale>
          <a:sx n="36" d="100"/>
          <a:sy n="36" d="100"/>
        </p:scale>
        <p:origin x="-81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EDA3DAE-F437-44B2-B230-088BB7F8D8E8}" type="datetimeFigureOut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9E5727-BE8B-45B5-8D29-BF9D863B2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26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CFD3AA-5C07-4F19-9345-EFB924FBED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5218DC-16C7-4971-A3E3-EB34EDD04C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032547-CE2C-4993-B5E8-362506A47D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184E6F-EED8-4A29-9002-8B800F40E6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440611-A764-4752-A8DA-9BE6F9DF78F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18F2F1-FE2A-42C1-B888-091B29767A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D4A577-46DD-4911-A56A-4111BEFC86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DEB0B0-C2D4-4B80-8DAC-5972F00814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A47F4E-8826-4A91-B253-AE35E3200F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672042-1F6B-4A03-A194-B77F92737B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4582FE-52B3-43BB-8B7B-EF0D401C47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82A9E5-CF2F-419B-B59D-ECAFA927EF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C57A7A-46D4-4C2F-BB74-63531CF0EC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758845-18F3-4789-9CBE-87A81C0370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2B2635-928E-412A-AF5E-DA9835EA1D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7260AD-80FE-410E-9E63-409879F0BD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30CC05-CAE7-44E1-BBD5-72EAD7F5FF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8B998C-52DD-4923-A5D0-A742CDE38D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B6FE15-63FD-417A-89DC-53399AB3BA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21E1C5-0816-458F-9027-F0443A025E6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419D50-0E3E-4350-8E03-102CA9A267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EDA003-A9E4-4D49-B6E5-7BA352DCFC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F0F481-5F89-4350-9CD3-328BFCEC36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F6A62F-08BD-4DA1-93D7-D2297803E7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0DF6E0-6BBB-42CA-8981-A4CD43FE67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F77E5-6F86-403E-9C5C-F693AC7554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E09993-5330-40EC-9A19-9C812EAAFC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B8959C-2A55-4AA4-B6FB-2E230BC1B5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F0EC02-FF1B-4CA4-9C62-D45881BC65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99FAD1-1DF5-45AF-B069-79676A2A7D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EA5C21-3DE8-48A3-A3FF-8021219446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joblisting.jpg"/>
          <p:cNvPicPr>
            <a:picLocks noChangeAspect="1"/>
          </p:cNvPicPr>
          <p:nvPr userDrawn="1"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EV 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6425" y="0"/>
            <a:ext cx="844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5C543-6EC8-45EA-9E7D-20FEFEDAA157}" type="datetime1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005F5-64C9-40AE-BED8-EFB92D0A2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11E86-87BA-4B91-961F-6286139200B5}" type="datetime1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389C-85D8-41BE-A54D-30A8EC8CAA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B13F-9DD7-44BD-B6BB-2B653A0EA36B}" type="datetime1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95DA-C07A-41C2-82C5-55C81888AA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9023-14E0-4CFE-8E7F-B3470176C1BF}" type="datetime1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B4ABC-281E-40BE-95A6-38195F8BC7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4B84F-2596-43E7-9D4E-5DA6E3A336F0}" type="datetime1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C11F-E903-42CF-B641-D267819E2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080A-E702-444D-9FDB-7553A6B24C5E}" type="datetime1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0A1D-47FD-4B2E-A122-F30E593216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59C23-3B81-4864-AF8A-95C21F2D994E}" type="datetime1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0F052-1C21-4FE7-B0BB-3866F22205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48DFF-F2EC-43D9-9D1C-A78FA3FA7934}" type="datetime1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E64A5-FCED-4176-B219-95CCE889EF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A667-584A-4D0A-A724-499349140940}" type="datetime1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7DC2-AC9B-4435-947E-447AD8608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0C115-AAEF-4AD0-A89D-BD5F91015CCB}" type="datetime1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BFC8-A43A-4CBA-8244-DB946483E7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2052-5E80-4DB4-BA30-498CEA0D88C6}" type="datetime1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17339-A9E7-4C2D-AD67-67C6E4A96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joblisting.jpg"/>
          <p:cNvPicPr>
            <a:picLocks noChangeAspect="1"/>
          </p:cNvPicPr>
          <p:nvPr userDrawn="1"/>
        </p:nvPicPr>
        <p:blipFill>
          <a:blip r:embed="rId1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CEV Logo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26425" y="0"/>
            <a:ext cx="844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990600" y="1524000"/>
            <a:ext cx="8153400" cy="53340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EBB813-F927-4749-B057-4878D22B5C7E}" type="datetime1">
              <a:rPr lang="en-US"/>
              <a:pPr>
                <a:defRPr/>
              </a:pPr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8BEFB0-7079-431B-AF1C-5A3E22BFB8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400" b="1" kern="1200">
          <a:ln w="11430"/>
          <a:gradFill>
            <a:gsLst>
              <a:gs pos="0">
                <a:schemeClr val="accent6">
                  <a:tint val="90000"/>
                  <a:satMod val="120000"/>
                </a:schemeClr>
              </a:gs>
              <a:gs pos="25000">
                <a:schemeClr val="accent6">
                  <a:tint val="93000"/>
                  <a:satMod val="120000"/>
                </a:schemeClr>
              </a:gs>
              <a:gs pos="50000">
                <a:schemeClr val="accent6">
                  <a:shade val="89000"/>
                  <a:satMod val="110000"/>
                </a:schemeClr>
              </a:gs>
              <a:gs pos="75000">
                <a:schemeClr val="accent6">
                  <a:tint val="93000"/>
                  <a:satMod val="120000"/>
                </a:schemeClr>
              </a:gs>
              <a:gs pos="100000">
                <a:schemeClr val="accent6">
                  <a:tint val="90000"/>
                  <a:satMod val="120000"/>
                </a:schemeClr>
              </a:gs>
            </a:gsLst>
            <a:lin ang="5400000"/>
          </a:gra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8800" dirty="0" smtClean="0"/>
              <a:t>Cover Letters &amp; Résumés</a:t>
            </a:r>
            <a:endParaRPr lang="en-US" sz="8800" dirty="0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EC0254-6DBC-4D57-8D8C-175A661A100C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Middle Paragraphs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Indicate how you can meet an employer’s particular needs using two to three qualifications</a:t>
            </a:r>
          </a:p>
          <a:p>
            <a:r>
              <a:rPr lang="en-US" smtClean="0">
                <a:latin typeface="Arial" charset="0"/>
                <a:cs typeface="Arial" charset="0"/>
              </a:rPr>
              <a:t>Describe why you are interested in the company</a:t>
            </a:r>
          </a:p>
          <a:p>
            <a:r>
              <a:rPr lang="en-US" smtClean="0">
                <a:latin typeface="Arial" charset="0"/>
                <a:cs typeface="Arial" charset="0"/>
              </a:rPr>
              <a:t>Illustrate your experience and training in the field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822133-52E0-4C09-8D6A-5F410B8147FB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Middle Paragraph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87680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Middle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096000" cy="5029200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Example: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For the past two years, I have worked in the boot industry as a cashier and customer service representative. I have excellent communication skills and a talent for aiding customers. This experience has enabled me to answer questions promptly, develop great communication skills and provided me with an in-depth knowledge of the boot industry.   I believe I can be an asset to the company with my level of expertise and familiarity of the product. 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5509F7-83E8-4732-B95D-AF579AF7ACDE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Middle Paragraph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819400"/>
            <a:ext cx="1752600" cy="263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Closing Paragraph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Requests an interview at the employer’s convenience</a:t>
            </a:r>
          </a:p>
          <a:p>
            <a:r>
              <a:rPr lang="en-US" smtClean="0">
                <a:latin typeface="Arial" charset="0"/>
                <a:cs typeface="Arial" charset="0"/>
              </a:rPr>
              <a:t>Informs the employer you will call for his or her reaction to the résumé</a:t>
            </a:r>
          </a:p>
          <a:p>
            <a:r>
              <a:rPr lang="en-US" smtClean="0">
                <a:latin typeface="Arial" charset="0"/>
                <a:cs typeface="Arial" charset="0"/>
              </a:rPr>
              <a:t>Refers the employer to the enclosed résumé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310F70-C257-4582-910A-74DDB6AF0D8E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Closing Paragrap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343400"/>
            <a:ext cx="1573213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Closing Paragraph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Example: 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My résumé is enclosed and I will call during the next week to arrange an interview. Thank you for your consideration. 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5E9CA0-EA46-4787-A00C-5A752E3401B6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Closing Paragrap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114800"/>
            <a:ext cx="320198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ain Menu Button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3024" y="5687568"/>
            <a:ext cx="950976" cy="71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Résumés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005F5-64C9-40AE-BED8-EFB92D0A26A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 descr="Main Menu Button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3024" y="5687568"/>
            <a:ext cx="950976" cy="71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Résumé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5029200"/>
          </a:xfrm>
        </p:spPr>
        <p:txBody>
          <a:bodyPr/>
          <a:lstStyle/>
          <a:p>
            <a:r>
              <a:rPr lang="en-US" sz="3000" smtClean="0">
                <a:latin typeface="Arial" charset="0"/>
                <a:cs typeface="Arial" charset="0"/>
              </a:rPr>
              <a:t>Is a synopsis of personal information, education, skills, work experience and activities</a:t>
            </a:r>
          </a:p>
          <a:p>
            <a:r>
              <a:rPr lang="en-US" sz="3000" smtClean="0">
                <a:latin typeface="Arial" charset="0"/>
                <a:cs typeface="Arial" charset="0"/>
              </a:rPr>
              <a:t>Outlines a person’s qualifications</a:t>
            </a:r>
          </a:p>
          <a:p>
            <a:r>
              <a:rPr lang="en-US" sz="3000" smtClean="0">
                <a:latin typeface="Arial" charset="0"/>
                <a:cs typeface="Arial" charset="0"/>
              </a:rPr>
              <a:t>Reflects a person’s individual credentials</a:t>
            </a:r>
          </a:p>
          <a:p>
            <a:r>
              <a:rPr lang="en-US" sz="3000" smtClean="0">
                <a:latin typeface="Arial" charset="0"/>
                <a:cs typeface="Arial" charset="0"/>
              </a:rPr>
              <a:t>May be arranged in three ways:</a:t>
            </a:r>
          </a:p>
          <a:p>
            <a:pPr lvl="1"/>
            <a:r>
              <a:rPr lang="en-US" sz="3000" smtClean="0">
                <a:latin typeface="Arial" charset="0"/>
                <a:cs typeface="Arial" charset="0"/>
              </a:rPr>
              <a:t>chronological</a:t>
            </a:r>
          </a:p>
          <a:p>
            <a:pPr lvl="1"/>
            <a:r>
              <a:rPr lang="en-US" sz="3000" smtClean="0">
                <a:latin typeface="Arial" charset="0"/>
                <a:cs typeface="Arial" charset="0"/>
              </a:rPr>
              <a:t>targeted</a:t>
            </a:r>
          </a:p>
          <a:p>
            <a:pPr lvl="1"/>
            <a:r>
              <a:rPr lang="en-US" sz="3000" smtClean="0">
                <a:latin typeface="Arial" charset="0"/>
                <a:cs typeface="Arial" charset="0"/>
              </a:rPr>
              <a:t>function oriented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06118B-6E95-4E52-B295-DF6148029918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Resu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800600"/>
            <a:ext cx="265271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/>
              <a:t>Chronological Résumés</a:t>
            </a:r>
            <a:endParaRPr lang="en-US" sz="48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Focus on a stable work history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Show jobs held in a sequential order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Present the most recent employment first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8B0DE-067A-401C-A390-B055636DF611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Chronological Resum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962400"/>
            <a:ext cx="2844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Targeted Résumés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Accentuate responsibilities and capabilities of particular positions held</a:t>
            </a:r>
          </a:p>
          <a:p>
            <a:r>
              <a:rPr lang="en-US" smtClean="0">
                <a:latin typeface="Arial" charset="0"/>
                <a:cs typeface="Arial" charset="0"/>
              </a:rPr>
              <a:t>Emphasize past experience</a:t>
            </a:r>
          </a:p>
          <a:p>
            <a:r>
              <a:rPr lang="en-US" smtClean="0">
                <a:latin typeface="Arial" charset="0"/>
                <a:cs typeface="Arial" charset="0"/>
              </a:rPr>
              <a:t>May de-emphasize the most recent job if not relevant to the current job pursuit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E800AC-8201-4ADE-84B4-E9185C257E4E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Targeted Resum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663" y="4343400"/>
            <a:ext cx="1633537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Function Oriented Résumés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Emphasize the applicant’s overall capabilities</a:t>
            </a:r>
          </a:p>
          <a:p>
            <a:r>
              <a:rPr lang="en-US" smtClean="0">
                <a:latin typeface="Arial" charset="0"/>
                <a:cs typeface="Arial" charset="0"/>
              </a:rPr>
              <a:t>Demonstrate skills obtained through study</a:t>
            </a:r>
          </a:p>
          <a:p>
            <a:r>
              <a:rPr lang="en-US" smtClean="0">
                <a:latin typeface="Arial" charset="0"/>
                <a:cs typeface="Arial" charset="0"/>
              </a:rPr>
              <a:t>Should be used when one has limited actual work experience or inconsistent work history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D71DE4-C225-4D97-84AA-2EC73D8E3C04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Function Oriented Resum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953000"/>
            <a:ext cx="2438400" cy="162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Parts of a Résumé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Contact information</a:t>
            </a:r>
          </a:p>
          <a:p>
            <a:r>
              <a:rPr lang="en-US" smtClean="0">
                <a:latin typeface="Arial" charset="0"/>
                <a:cs typeface="Arial" charset="0"/>
              </a:rPr>
              <a:t>Objective</a:t>
            </a:r>
          </a:p>
          <a:p>
            <a:r>
              <a:rPr lang="en-US" smtClean="0">
                <a:latin typeface="Arial" charset="0"/>
                <a:cs typeface="Arial" charset="0"/>
              </a:rPr>
              <a:t>Education</a:t>
            </a:r>
          </a:p>
          <a:p>
            <a:r>
              <a:rPr lang="en-US" smtClean="0">
                <a:latin typeface="Arial" charset="0"/>
                <a:cs typeface="Arial" charset="0"/>
              </a:rPr>
              <a:t>Work experience</a:t>
            </a:r>
          </a:p>
          <a:p>
            <a:r>
              <a:rPr lang="en-US" smtClean="0">
                <a:latin typeface="Arial" charset="0"/>
                <a:cs typeface="Arial" charset="0"/>
              </a:rPr>
              <a:t>Community involvement or volunteer activities</a:t>
            </a:r>
          </a:p>
          <a:p>
            <a:r>
              <a:rPr lang="en-US" smtClean="0">
                <a:latin typeface="Arial" charset="0"/>
                <a:cs typeface="Arial" charset="0"/>
              </a:rPr>
              <a:t>References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4D6DE7-BC34-4E83-95C2-AC528233D7B4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Parts of a Resu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752600"/>
            <a:ext cx="1524000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Objectives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To describe the importance of correctly formatted cover letters and résumés.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To illustrate the necessary steps in developing cover letters and résumés.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To recommend guidelines for constructing cover letters and résumés.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1EAEBA-53CA-4529-AD5A-810D85DD3A7B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 Information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Should be displayed at the top of the first page and include:</a:t>
            </a:r>
          </a:p>
          <a:p>
            <a:pPr lvl="1"/>
            <a:r>
              <a:rPr lang="en-US" sz="3200" smtClean="0">
                <a:latin typeface="Arial" charset="0"/>
                <a:cs typeface="Arial" charset="0"/>
              </a:rPr>
              <a:t>name</a:t>
            </a:r>
          </a:p>
          <a:p>
            <a:pPr lvl="1"/>
            <a:r>
              <a:rPr lang="en-US" sz="3200" smtClean="0">
                <a:latin typeface="Arial" charset="0"/>
                <a:cs typeface="Arial" charset="0"/>
              </a:rPr>
              <a:t>address</a:t>
            </a:r>
          </a:p>
          <a:p>
            <a:pPr lvl="1"/>
            <a:r>
              <a:rPr lang="en-US" sz="3200" smtClean="0">
                <a:latin typeface="Arial" charset="0"/>
                <a:cs typeface="Arial" charset="0"/>
              </a:rPr>
              <a:t>phone number(s)</a:t>
            </a:r>
          </a:p>
          <a:p>
            <a:pPr lvl="1"/>
            <a:r>
              <a:rPr lang="en-US" sz="3200" smtClean="0">
                <a:latin typeface="Arial" charset="0"/>
                <a:cs typeface="Arial" charset="0"/>
              </a:rPr>
              <a:t>e-mail address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239C1A-3125-4DA0-890F-5EF6E607105A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Contact Inform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667000"/>
            <a:ext cx="2976563" cy="179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Objectives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5257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Outline a brief description of the desired position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Will be different for every application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Examples: 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latin typeface="Arial" charset="0"/>
                <a:cs typeface="Arial" charset="0"/>
              </a:rPr>
              <a:t>Objective: </a:t>
            </a:r>
            <a:r>
              <a:rPr lang="en-US" sz="2400" dirty="0" smtClean="0">
                <a:latin typeface="Arial" charset="0"/>
                <a:cs typeface="Arial" charset="0"/>
              </a:rPr>
              <a:t>To obtain a position as a Business Development Associate with a pharmaceutical company with an opportunity to develop new territories and marketing programs.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latin typeface="Arial" charset="0"/>
                <a:cs typeface="Arial" charset="0"/>
              </a:rPr>
              <a:t>Objective:</a:t>
            </a:r>
            <a:r>
              <a:rPr lang="en-US" sz="2400" dirty="0" smtClean="0">
                <a:latin typeface="Arial" charset="0"/>
                <a:cs typeface="Arial" charset="0"/>
              </a:rPr>
              <a:t> To obtain a part-time position at Mesa Country Club assisting the pro-shop manager.</a:t>
            </a:r>
          </a:p>
          <a:p>
            <a:pPr>
              <a:lnSpc>
                <a:spcPct val="120000"/>
              </a:lnSpc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B9B5FB-4126-42A4-9373-2EDBD63B2DA1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Objective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1600"/>
            <a:ext cx="2286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 Experience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5029200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cs typeface="Arial" charset="0"/>
              </a:rPr>
              <a:t>Lists a brief description of the job responsibilities</a:t>
            </a:r>
          </a:p>
          <a:p>
            <a:r>
              <a:rPr lang="en-US" sz="3600" dirty="0" smtClean="0">
                <a:latin typeface="Arial" charset="0"/>
                <a:cs typeface="Arial" charset="0"/>
              </a:rPr>
              <a:t>Should include all companies’ names, locations, dates and job titles</a:t>
            </a:r>
          </a:p>
          <a:p>
            <a:r>
              <a:rPr lang="en-US" sz="3600" dirty="0" smtClean="0">
                <a:latin typeface="Arial" charset="0"/>
                <a:cs typeface="Arial" charset="0"/>
              </a:rPr>
              <a:t>Outline specific achievements and job responsibilities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87F741-F823-49B9-8444-AB7C48C921AB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Work Experienc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724400"/>
            <a:ext cx="2730500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 Experience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5257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500" dirty="0" smtClean="0">
                <a:latin typeface="Arial" charset="0"/>
                <a:cs typeface="Arial" charset="0"/>
              </a:rPr>
              <a:t>Examples: </a:t>
            </a:r>
          </a:p>
          <a:p>
            <a:pPr lvl="1">
              <a:lnSpc>
                <a:spcPct val="120000"/>
              </a:lnSpc>
            </a:pPr>
            <a:r>
              <a:rPr lang="en-US" sz="2500" dirty="0" smtClean="0">
                <a:latin typeface="Arial" charset="0"/>
                <a:cs typeface="Arial" charset="0"/>
              </a:rPr>
              <a:t>2007-Present: Vista Country Club,  Houston, Texas</a:t>
            </a:r>
          </a:p>
          <a:p>
            <a:pPr lvl="2">
              <a:lnSpc>
                <a:spcPct val="120000"/>
              </a:lnSpc>
            </a:pPr>
            <a:r>
              <a:rPr lang="en-US" sz="2500" dirty="0" smtClean="0">
                <a:latin typeface="Arial" charset="0"/>
                <a:cs typeface="Arial" charset="0"/>
              </a:rPr>
              <a:t>supervise pro-shop</a:t>
            </a:r>
          </a:p>
          <a:p>
            <a:pPr lvl="2">
              <a:lnSpc>
                <a:spcPct val="120000"/>
              </a:lnSpc>
            </a:pPr>
            <a:r>
              <a:rPr lang="en-US" sz="2500" dirty="0" smtClean="0">
                <a:latin typeface="Arial" charset="0"/>
                <a:cs typeface="Arial" charset="0"/>
              </a:rPr>
              <a:t>organize inventory</a:t>
            </a:r>
          </a:p>
          <a:p>
            <a:pPr lvl="2">
              <a:lnSpc>
                <a:spcPct val="120000"/>
              </a:lnSpc>
            </a:pPr>
            <a:r>
              <a:rPr lang="en-US" sz="2500" dirty="0" smtClean="0">
                <a:latin typeface="Arial" charset="0"/>
                <a:cs typeface="Arial" charset="0"/>
              </a:rPr>
              <a:t>communicate with customers</a:t>
            </a:r>
          </a:p>
          <a:p>
            <a:pPr lvl="2">
              <a:lnSpc>
                <a:spcPct val="120000"/>
              </a:lnSpc>
            </a:pPr>
            <a:r>
              <a:rPr lang="en-US" sz="2500" dirty="0" smtClean="0">
                <a:latin typeface="Arial" charset="0"/>
                <a:cs typeface="Arial" charset="0"/>
              </a:rPr>
              <a:t>operate telephones switchboard</a:t>
            </a:r>
          </a:p>
          <a:p>
            <a:pPr lvl="1">
              <a:lnSpc>
                <a:spcPct val="120000"/>
              </a:lnSpc>
            </a:pPr>
            <a:r>
              <a:rPr lang="en-US" sz="2500" dirty="0" smtClean="0">
                <a:latin typeface="Arial" charset="0"/>
                <a:cs typeface="Arial" charset="0"/>
              </a:rPr>
              <a:t>I work as a representative for the country club by supervising the pro-shop, answering phones and resolving questions.</a:t>
            </a:r>
          </a:p>
          <a:p>
            <a:pPr>
              <a:lnSpc>
                <a:spcPct val="120000"/>
              </a:lnSpc>
            </a:pPr>
            <a:endParaRPr lang="en-US" sz="2500" dirty="0" smtClean="0">
              <a:latin typeface="Arial" charset="0"/>
              <a:cs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20093F-C86B-454A-8CF8-229BB4AD4D08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Work Experienc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2743200"/>
            <a:ext cx="1627188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172200" cy="5029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600" smtClean="0">
                <a:latin typeface="Arial" charset="0"/>
                <a:cs typeface="Arial" charset="0"/>
              </a:rPr>
              <a:t>Includes most recent level of completion or current status</a:t>
            </a:r>
          </a:p>
          <a:p>
            <a:pPr>
              <a:lnSpc>
                <a:spcPct val="110000"/>
              </a:lnSpc>
            </a:pPr>
            <a:r>
              <a:rPr lang="en-US" sz="2600" smtClean="0">
                <a:latin typeface="Arial" charset="0"/>
                <a:cs typeface="Arial" charset="0"/>
              </a:rPr>
              <a:t>Lists institutions chronologically starting with the most recent</a:t>
            </a:r>
          </a:p>
          <a:p>
            <a:pPr>
              <a:lnSpc>
                <a:spcPct val="110000"/>
              </a:lnSpc>
            </a:pPr>
            <a:r>
              <a:rPr lang="en-US" sz="2600" smtClean="0">
                <a:latin typeface="Arial" charset="0"/>
                <a:cs typeface="Arial" charset="0"/>
              </a:rPr>
              <a:t>Lists names, locations, dates and degrees from all secondary and post-secondary institutions attended </a:t>
            </a:r>
          </a:p>
          <a:p>
            <a:pPr>
              <a:lnSpc>
                <a:spcPct val="110000"/>
              </a:lnSpc>
            </a:pPr>
            <a:r>
              <a:rPr lang="en-US" sz="2600" smtClean="0">
                <a:latin typeface="Arial" charset="0"/>
                <a:cs typeface="Arial" charset="0"/>
              </a:rPr>
              <a:t>Includes grade point average, awards, projects, reports and extracurricular activities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2C3C2D-5C50-476D-8EFC-8513114B9879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Educati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828800"/>
            <a:ext cx="165735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50292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Example: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Tyler High School Tyler, TX                                       Fall 2004-present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High School Diploma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GPA:  3.81     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A60ECB-E45F-43C9-923F-74A8682310AC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Educatio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267200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Activities &amp; Honors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Who’s Who Among America’s High School Students</a:t>
            </a:r>
          </a:p>
          <a:p>
            <a:r>
              <a:rPr lang="en-US" smtClean="0">
                <a:latin typeface="Arial" charset="0"/>
                <a:cs typeface="Arial" charset="0"/>
              </a:rPr>
              <a:t>Student Council</a:t>
            </a:r>
          </a:p>
          <a:p>
            <a:r>
              <a:rPr lang="en-US" smtClean="0">
                <a:latin typeface="Arial" charset="0"/>
                <a:cs typeface="Arial" charset="0"/>
              </a:rPr>
              <a:t>National Honor Society</a:t>
            </a:r>
          </a:p>
          <a:p>
            <a:r>
              <a:rPr lang="en-US" smtClean="0">
                <a:latin typeface="Arial" charset="0"/>
                <a:cs typeface="Arial" charset="0"/>
              </a:rPr>
              <a:t>Peer Assistance Leadership</a:t>
            </a:r>
          </a:p>
          <a:p>
            <a:r>
              <a:rPr lang="en-US" smtClean="0">
                <a:latin typeface="Arial" charset="0"/>
                <a:cs typeface="Arial" charset="0"/>
              </a:rPr>
              <a:t>Football Team Captain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DC3765-4610-4BDC-908C-BFCE98AC1FC1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Activities &amp; Hono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572000"/>
            <a:ext cx="2438400" cy="162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Community Involvement or Volunteer Activities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Arial" charset="0"/>
                <a:cs typeface="Arial" charset="0"/>
              </a:rPr>
              <a:t>Highlight community, student and professional activities 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Shows human interest and ability to manage multiple tasks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Should include: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organization offices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volunteer endeavors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school extracurricular activities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leadership positions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31ED6D-853D-427D-96B2-AFC47B5EA6AC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Community Involvement or Volunteer Activit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352800"/>
            <a:ext cx="1598613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Projects, Publications &amp; Presentations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If applicable, list publications and presentations</a:t>
            </a:r>
          </a:p>
          <a:p>
            <a:pPr lvl="1"/>
            <a:r>
              <a:rPr lang="en-US" sz="3200" smtClean="0">
                <a:latin typeface="Arial" charset="0"/>
                <a:cs typeface="Arial" charset="0"/>
              </a:rPr>
              <a:t>for example: </a:t>
            </a:r>
          </a:p>
          <a:p>
            <a:pPr lvl="2"/>
            <a:r>
              <a:rPr lang="en-US" sz="3200" smtClean="0">
                <a:latin typeface="Arial" charset="0"/>
                <a:cs typeface="Arial" charset="0"/>
              </a:rPr>
              <a:t>published book or paper</a:t>
            </a:r>
          </a:p>
          <a:p>
            <a:pPr lvl="2"/>
            <a:r>
              <a:rPr lang="en-US" sz="3200" smtClean="0">
                <a:latin typeface="Arial" charset="0"/>
                <a:cs typeface="Arial" charset="0"/>
              </a:rPr>
              <a:t>presentation or paper</a:t>
            </a:r>
          </a:p>
          <a:p>
            <a:pPr lvl="2"/>
            <a:r>
              <a:rPr lang="en-US" sz="3200" smtClean="0">
                <a:latin typeface="Arial" charset="0"/>
                <a:cs typeface="Arial" charset="0"/>
              </a:rPr>
              <a:t>community or school projects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41DA05-6898-4BCE-BF9E-2911B5691DAE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Projects, Publications &amp; Presentat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5105400"/>
            <a:ext cx="2232025" cy="148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References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54864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Are individuals who can attest to your abilities and character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Tips: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400" dirty="0" smtClean="0"/>
              <a:t>provide two to four references, both male and female</a:t>
            </a:r>
          </a:p>
          <a:p>
            <a:pPr lvl="2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previous employers</a:t>
            </a:r>
          </a:p>
          <a:p>
            <a:pPr lvl="2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teachers</a:t>
            </a:r>
          </a:p>
          <a:p>
            <a:pPr lvl="2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community leaders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400" dirty="0" smtClean="0"/>
              <a:t>call before placing information on résumé to ensure availability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400" dirty="0" smtClean="0"/>
              <a:t>do not use family members as a reference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7B92AA-67A1-49BD-9F3A-508CCEFB25A6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Referenc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657600"/>
            <a:ext cx="2119313" cy="141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0">
              <a:spcBef>
                <a:spcPts val="1800"/>
              </a:spcBef>
            </a:pPr>
            <a:endParaRPr lang="en-US" dirty="0" smtClean="0"/>
          </a:p>
          <a:p>
            <a:pPr marL="1600200">
              <a:spcBef>
                <a:spcPts val="1800"/>
              </a:spcBef>
            </a:pPr>
            <a:r>
              <a:rPr lang="en-US" dirty="0" smtClean="0"/>
              <a:t>Cover Letters</a:t>
            </a:r>
          </a:p>
          <a:p>
            <a:pPr marL="1600200">
              <a:spcBef>
                <a:spcPts val="1800"/>
              </a:spcBef>
            </a:pPr>
            <a:r>
              <a:rPr lang="en-US" dirty="0" smtClean="0"/>
              <a:t>Résumés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B4ABC-281E-40BE-95A6-38195F8BC7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hevron 4">
            <a:hlinkClick r:id="rId2" action="ppaction://hlinksldjump"/>
          </p:cNvPr>
          <p:cNvSpPr/>
          <p:nvPr/>
        </p:nvSpPr>
        <p:spPr>
          <a:xfrm>
            <a:off x="2133600" y="2438400"/>
            <a:ext cx="533400" cy="381000"/>
          </a:xfrm>
          <a:prstGeom prst="chevron">
            <a:avLst/>
          </a:prstGeom>
          <a:solidFill>
            <a:srgbClr val="0099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>
            <a:hlinkClick r:id="rId3" action="ppaction://hlinksldjump"/>
          </p:cNvPr>
          <p:cNvSpPr/>
          <p:nvPr/>
        </p:nvSpPr>
        <p:spPr>
          <a:xfrm>
            <a:off x="2133600" y="3124200"/>
            <a:ext cx="533400" cy="381000"/>
          </a:xfrm>
          <a:prstGeom prst="chevron">
            <a:avLst/>
          </a:prstGeom>
          <a:solidFill>
            <a:srgbClr val="0099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Templates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5562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Are a preset form offered by various word processing programs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Can be useful for entry level job seekers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Should be modified to fit specific needs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Can help with spacing and organization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D5FA72-E48D-46C1-9E13-B975C50FD427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Templ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514600"/>
            <a:ext cx="177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Résumé Tips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5029200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First impressions count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Make sure all words are spelled correctly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Correct all punctuation errors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Keep organized and neat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Do not abbreviate or use contractions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Type a cover letter and résumé in black ink on white paper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 smtClean="0"/>
              <a:t>résumé paper is available but not required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Use appropriate amount of white space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E529A4-D822-4E55-94FC-303A32C272E0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Resume Tip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743200"/>
            <a:ext cx="1662113" cy="110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Résumé Tips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Arial" charset="0"/>
                <a:cs typeface="Arial" charset="0"/>
              </a:rPr>
              <a:t>Use powerful verbs 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achieved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organized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implemented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supervised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Use consistent indenting to arrange key block of information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all dates should line up under one another on a margin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0CA088-82FE-47CB-8F81-393A0248220E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Resume Tip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05000"/>
            <a:ext cx="2971800" cy="197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Résumé Tips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Emphasize skills but do not               misrepresent the truth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Keep résumé to two pages or less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Attach references on a separate page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Avoid overusing adjectives, such as: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top-producing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inventive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hands-on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5FD680-7759-403E-859B-D5892E3D3782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Resume Tip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267200"/>
            <a:ext cx="2667000" cy="217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Résumé Tips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Do not include personal information such as:</a:t>
            </a:r>
          </a:p>
          <a:p>
            <a:pPr lvl="1"/>
            <a:r>
              <a:rPr lang="en-US" sz="3200" smtClean="0">
                <a:latin typeface="Arial" charset="0"/>
                <a:cs typeface="Arial" charset="0"/>
              </a:rPr>
              <a:t>age</a:t>
            </a:r>
          </a:p>
          <a:p>
            <a:pPr lvl="1"/>
            <a:r>
              <a:rPr lang="en-US" sz="3200" smtClean="0">
                <a:latin typeface="Arial" charset="0"/>
                <a:cs typeface="Arial" charset="0"/>
              </a:rPr>
              <a:t>sex </a:t>
            </a:r>
          </a:p>
          <a:p>
            <a:pPr lvl="1"/>
            <a:r>
              <a:rPr lang="en-US" sz="3200" smtClean="0">
                <a:latin typeface="Arial" charset="0"/>
                <a:cs typeface="Arial" charset="0"/>
              </a:rPr>
              <a:t>weight</a:t>
            </a:r>
          </a:p>
          <a:p>
            <a:pPr lvl="1"/>
            <a:r>
              <a:rPr lang="en-US" sz="3200" smtClean="0">
                <a:latin typeface="Arial" charset="0"/>
                <a:cs typeface="Arial" charset="0"/>
              </a:rPr>
              <a:t>pictures</a:t>
            </a:r>
          </a:p>
          <a:p>
            <a:pPr lvl="1"/>
            <a:r>
              <a:rPr lang="en-US" sz="3200" smtClean="0">
                <a:latin typeface="Arial" charset="0"/>
                <a:cs typeface="Arial" charset="0"/>
              </a:rPr>
              <a:t>marital status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906EF5-C417-416D-B542-D54A484A88CD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Resume Tip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590800"/>
            <a:ext cx="3124200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ain Menu Button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3024" y="5687568"/>
            <a:ext cx="950976" cy="71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Cover Letters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005F5-64C9-40AE-BED8-EFB92D0A26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Main Menu Button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3024" y="5687568"/>
            <a:ext cx="950976" cy="71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Cover Letters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latin typeface="Arial" charset="0"/>
                <a:cs typeface="Arial" charset="0"/>
              </a:rPr>
              <a:t>Are written to a potential employer and accompany a résumé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Are also called a letter of application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Make a first impression on employers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Provide a brief summary of what can be contributed to the potential employer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Allow the interviewer to see a glimpse of your written communication skills</a:t>
            </a:r>
          </a:p>
          <a:p>
            <a:endParaRPr lang="en-US" sz="2800" smtClean="0">
              <a:latin typeface="Arial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9AE6A4-C3E6-455F-BFAA-5171684446EB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125" name="Picture 4" descr="Cover Lett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5105400"/>
            <a:ext cx="2209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Cover Letters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3886200" cy="51054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Prepare the employer for the information provided in the résumé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Should be modified for each specific position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Need to be addressed to the specific employer in business letter format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Are equivalent to a personal sales pitch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A7B287-8094-47E1-929F-C7D92A18588D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6" name="Picture 5" descr="block format.png"/>
          <p:cNvPicPr>
            <a:picLocks noChangeAspect="1"/>
          </p:cNvPicPr>
          <p:nvPr/>
        </p:nvPicPr>
        <p:blipFill>
          <a:blip r:embed="rId3"/>
          <a:srcRect l="1887" t="720" r="1887" b="1482"/>
          <a:stretch>
            <a:fillRect/>
          </a:stretch>
        </p:blipFill>
        <p:spPr>
          <a:xfrm>
            <a:off x="5105400" y="1676400"/>
            <a:ext cx="3871913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Cover Letter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39624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Include: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/>
              <a:t>date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/>
              <a:t>prospective employer’s name and address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/>
              <a:t>three to five paragraphs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/>
              <a:t>signature and typed named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1CF60-4E3D-4162-BEB7-A832B1634E55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Cover Letters2.jpg"/>
          <p:cNvPicPr>
            <a:picLocks noChangeAspect="1"/>
          </p:cNvPicPr>
          <p:nvPr/>
        </p:nvPicPr>
        <p:blipFill>
          <a:blip r:embed="rId3"/>
          <a:srcRect t="5022" r="313"/>
          <a:stretch>
            <a:fillRect/>
          </a:stretch>
        </p:blipFill>
        <p:spPr>
          <a:xfrm>
            <a:off x="6781800" y="1752600"/>
            <a:ext cx="1884363" cy="149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block format.png"/>
          <p:cNvPicPr>
            <a:picLocks noChangeAspect="1"/>
          </p:cNvPicPr>
          <p:nvPr/>
        </p:nvPicPr>
        <p:blipFill>
          <a:blip r:embed="rId4"/>
          <a:srcRect l="1887" t="720" r="1887" b="1482"/>
          <a:stretch>
            <a:fillRect/>
          </a:stretch>
        </p:blipFill>
        <p:spPr>
          <a:xfrm>
            <a:off x="5105400" y="1676400"/>
            <a:ext cx="3871913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First Paragraph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5029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smtClean="0"/>
              <a:t>Explains the reason for writing and position for which the applicant is applying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smtClean="0"/>
              <a:t>Needs to draw the employer’s interest by: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300" dirty="0" smtClean="0"/>
              <a:t>praising the company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300" dirty="0" smtClean="0"/>
              <a:t>mentioning a mutual contact if there is one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300" dirty="0" smtClean="0"/>
              <a:t>referencing the placement of the job posting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CEB753-4E91-4685-A19C-298A6759962C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First Paragraph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5029200"/>
          </a:xfrm>
        </p:spPr>
        <p:txBody>
          <a:bodyPr/>
          <a:lstStyle/>
          <a:p>
            <a:r>
              <a:rPr lang="en-US" sz="3300" smtClean="0">
                <a:latin typeface="Arial" charset="0"/>
                <a:cs typeface="Arial" charset="0"/>
              </a:rPr>
              <a:t>Example: </a:t>
            </a:r>
          </a:p>
          <a:p>
            <a:pPr>
              <a:buFont typeface="Arial" charset="0"/>
              <a:buNone/>
            </a:pPr>
            <a:r>
              <a:rPr lang="en-US" sz="3300" smtClean="0">
                <a:latin typeface="Arial" charset="0"/>
                <a:cs typeface="Arial" charset="0"/>
              </a:rPr>
              <a:t>	I recently read an article in The Quarter Horse Journal</a:t>
            </a:r>
            <a:r>
              <a:rPr lang="en-US" sz="3300" baseline="30000" smtClean="0">
                <a:latin typeface="Arial" charset="0"/>
                <a:cs typeface="Arial" charset="0"/>
              </a:rPr>
              <a:t>®</a:t>
            </a:r>
            <a:r>
              <a:rPr lang="en-US" sz="3300" smtClean="0">
                <a:latin typeface="Arial" charset="0"/>
                <a:cs typeface="Arial" charset="0"/>
              </a:rPr>
              <a:t> which praised Anderson Bean Boot Company</a:t>
            </a:r>
            <a:r>
              <a:rPr lang="en-US" sz="3300" baseline="30000" smtClean="0">
                <a:latin typeface="Arial" charset="0"/>
                <a:cs typeface="Arial" charset="0"/>
              </a:rPr>
              <a:t>®</a:t>
            </a:r>
            <a:r>
              <a:rPr lang="en-US" sz="3300" smtClean="0">
                <a:latin typeface="Arial" charset="0"/>
                <a:cs typeface="Arial" charset="0"/>
              </a:rPr>
              <a:t> on their hand-crafted, fine quality boots.  This article interested me in the part-time position as an assistant customer service representative.  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01B8C7-D28B-4CFC-B3A1-19A89296BF25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4" descr="First Paragrap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838" y="5334000"/>
            <a:ext cx="206216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over Letters &amp;amp; Résumés&amp;quot;&quot;/&gt;&lt;property id=&quot;20307&quot; value=&quot;300&quot;/&gt;&lt;/object&gt;&lt;object type=&quot;3&quot; unique_id=&quot;10005&quot;&gt;&lt;property id=&quot;20148&quot; value=&quot;5&quot;/&gt;&lt;property id=&quot;20300&quot; value=&quot;Slide 2 - &amp;quot;&amp;#x0D;&amp;#x0A;Objectives&amp;#x0D;&amp;#x0A;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Cover Letters&amp;quot;&quot;/&gt;&lt;property id=&quot;20307&quot; value=&quot;259&quot;/&gt;&lt;/object&gt;&lt;object type=&quot;3&quot; unique_id=&quot;10007&quot;&gt;&lt;property id=&quot;20148&quot; value=&quot;5&quot;/&gt;&lt;property id=&quot;20300&quot; value=&quot;Slide 4 - &amp;quot;&amp;#x0D;&amp;#x0A;Cover Letters&amp;#x0D;&amp;#x0A;&amp;quot;&quot;/&gt;&lt;property id=&quot;20307&quot; value=&quot;260&quot;/&gt;&lt;/object&gt;&lt;object type=&quot;3&quot; unique_id=&quot;10008&quot;&gt;&lt;property id=&quot;20148&quot; value=&quot;5&quot;/&gt;&lt;property id=&quot;20300&quot; value=&quot;Slide 5 - &amp;quot;&amp;#x0D;&amp;#x0A;Cover Letter&amp;#x0D;&amp;#x0A;&amp;quot;&quot;/&gt;&lt;property id=&quot;20307&quot; value=&quot;261&quot;/&gt;&lt;/object&gt;&lt;object type=&quot;3&quot; unique_id=&quot;10009&quot;&gt;&lt;property id=&quot;20148&quot; value=&quot;5&quot;/&gt;&lt;property id=&quot;20300&quot; value=&quot;Slide 6 - &amp;quot;&amp;#x0D;&amp;#x0A;First Paragraph &amp;#x0D;&amp;#x0A;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&amp;#x0D;&amp;#x0A;First Paragraph &amp;#x0D;&amp;#x0A;&amp;quot;&quot;/&gt;&lt;property id=&quot;20307&quot; value=&quot;296&quot;/&gt;&lt;/object&gt;&lt;object type=&quot;3&quot; unique_id=&quot;10011&quot;&gt;&lt;property id=&quot;20148&quot; value=&quot;5&quot;/&gt;&lt;property id=&quot;20300&quot; value=&quot;Slide 8 - &amp;quot;Middle Paragraphs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Middle Paragraphs&amp;quot;&quot;/&gt;&lt;property id=&quot;20307&quot; value=&quot;295&quot;/&gt;&lt;/object&gt;&lt;object type=&quot;3&quot; unique_id=&quot;10013&quot;&gt;&lt;property id=&quot;20148&quot; value=&quot;5&quot;/&gt;&lt;property id=&quot;20300&quot; value=&quot;Slide 10 - &amp;quot;&amp;#x0D;&amp;#x0A;Closing Paragraph&amp;#x0D;&amp;#x0A;&amp;quot;&quot;/&gt;&lt;property id=&quot;20307&quot; value=&quot;264&quot;/&gt;&lt;/object&gt;&lt;object type=&quot;3&quot; unique_id=&quot;10014&quot;&gt;&lt;property id=&quot;20148&quot; value=&quot;5&quot;/&gt;&lt;property id=&quot;20300&quot; value=&quot;Slide 11 - &amp;quot;&amp;#x0D;&amp;#x0A;Closing Paragraph&amp;#x0D;&amp;#x0A;&amp;quot;&quot;/&gt;&lt;property id=&quot;20307&quot; value=&quot;297&quot;/&gt;&lt;/object&gt;&lt;object type=&quot;3&quot; unique_id=&quot;10015&quot;&gt;&lt;property id=&quot;20148&quot; value=&quot;5&quot;/&gt;&lt;property id=&quot;20300&quot; value=&quot;Slide 12 - &amp;quot;&amp;#x0D;&amp;#x0A;Résumé&amp;#x0D;&amp;#x0A;&amp;quot;&quot;/&gt;&lt;property id=&quot;20307&quot; value=&quot;265&quot;/&gt;&lt;/object&gt;&lt;object type=&quot;3&quot; unique_id=&quot;10016&quot;&gt;&lt;property id=&quot;20148&quot; value=&quot;5&quot;/&gt;&lt;property id=&quot;20300&quot; value=&quot;Slide 13 - &amp;quot;Chronological Résumés&amp;quot;&quot;/&gt;&lt;property id=&quot;20307&quot; value=&quot;266&quot;/&gt;&lt;/object&gt;&lt;object type=&quot;3&quot; unique_id=&quot;10017&quot;&gt;&lt;property id=&quot;20148&quot; value=&quot;5&quot;/&gt;&lt;property id=&quot;20300&quot; value=&quot;Slide 14 - &amp;quot;&amp;#x0D;&amp;#x0A;Targeted Résumés&amp;#x0D;&amp;#x0A;&amp;quot;&quot;/&gt;&lt;property id=&quot;20307&quot; value=&quot;267&quot;/&gt;&lt;/object&gt;&lt;object type=&quot;3&quot; unique_id=&quot;10018&quot;&gt;&lt;property id=&quot;20148&quot; value=&quot;5&quot;/&gt;&lt;property id=&quot;20300&quot; value=&quot;Slide 15 - &amp;quot;&amp;#x0D;&amp;#x0A;Function Oriented Résumés&amp;#x0D;&amp;#x0A;&amp;quot;&quot;/&gt;&lt;property id=&quot;20307&quot; value=&quot;268&quot;/&gt;&lt;/object&gt;&lt;object type=&quot;3&quot; unique_id=&quot;10019&quot;&gt;&lt;property id=&quot;20148&quot; value=&quot;5&quot;/&gt;&lt;property id=&quot;20300&quot; value=&quot;Slide 16 - &amp;quot;&amp;#x0D;&amp;#x0A;Parts of a Résumé&amp;#x0D;&amp;#x0A;&amp;quot;&quot;/&gt;&lt;property id=&quot;20307&quot; value=&quot;269&quot;/&gt;&lt;/object&gt;&lt;object type=&quot;3&quot; unique_id=&quot;10020&quot;&gt;&lt;property id=&quot;20148&quot; value=&quot;5&quot;/&gt;&lt;property id=&quot;20300&quot; value=&quot;Slide 17 - &amp;quot;&amp;#x0D;&amp;#x0A;Contact Information&amp;#x0D;&amp;#x0A;&amp;quot;&quot;/&gt;&lt;property id=&quot;20307&quot; value=&quot;270&quot;/&gt;&lt;/object&gt;&lt;object type=&quot;3&quot; unique_id=&quot;10021&quot;&gt;&lt;property id=&quot;20148&quot; value=&quot;5&quot;/&gt;&lt;property id=&quot;20300&quot; value=&quot;Slide 18 - &amp;quot;&amp;#x0D;&amp;#x0A;Objectives&amp;#x0D;&amp;#x0A;&amp;quot;&quot;/&gt;&lt;property id=&quot;20307&quot; value=&quot;271&quot;/&gt;&lt;/object&gt;&lt;object type=&quot;3&quot; unique_id=&quot;10022&quot;&gt;&lt;property id=&quot;20148&quot; value=&quot;5&quot;/&gt;&lt;property id=&quot;20300&quot; value=&quot;Slide 19 - &amp;quot;&amp;#x0D;&amp;#x0A;Work Experience&amp;#x0D;&amp;#x0A;&amp;quot;&quot;/&gt;&lt;property id=&quot;20307&quot; value=&quot;272&quot;/&gt;&lt;/object&gt;&lt;object type=&quot;3&quot; unique_id=&quot;10023&quot;&gt;&lt;property id=&quot;20148&quot; value=&quot;5&quot;/&gt;&lt;property id=&quot;20300&quot; value=&quot;Slide 20 - &amp;quot;&amp;#x0D;&amp;#x0A;Work Experience&amp;#x0D;&amp;#x0A;&amp;quot;&quot;/&gt;&lt;property id=&quot;20307&quot; value=&quot;298&quot;/&gt;&lt;/object&gt;&lt;object type=&quot;3&quot; unique_id=&quot;10024&quot;&gt;&lt;property id=&quot;20148&quot; value=&quot;5&quot;/&gt;&lt;property id=&quot;20300&quot; value=&quot;Slide 21 - &amp;quot;Education&amp;quot;&quot;/&gt;&lt;property id=&quot;20307&quot; value=&quot;273&quot;/&gt;&lt;/object&gt;&lt;object type=&quot;3&quot; unique_id=&quot;10025&quot;&gt;&lt;property id=&quot;20148&quot; value=&quot;5&quot;/&gt;&lt;property id=&quot;20300&quot; value=&quot;Slide 22 - &amp;quot;Education&amp;quot;&quot;/&gt;&lt;property id=&quot;20307&quot; value=&quot;299&quot;/&gt;&lt;/object&gt;&lt;object type=&quot;3&quot; unique_id=&quot;10026&quot;&gt;&lt;property id=&quot;20148&quot; value=&quot;5&quot;/&gt;&lt;property id=&quot;20300&quot; value=&quot;Slide 23 - &amp;quot;&amp;#x0D;&amp;#x0A;Activities &amp;amp; Honors&amp;#x0D;&amp;#x0A;&amp;quot;&quot;/&gt;&lt;property id=&quot;20307&quot; value=&quot;274&quot;/&gt;&lt;/object&gt;&lt;object type=&quot;3&quot; unique_id=&quot;10027&quot;&gt;&lt;property id=&quot;20148&quot; value=&quot;5&quot;/&gt;&lt;property id=&quot;20300&quot; value=&quot;Slide 24 - &amp;quot;&amp;#x0D;&amp;#x0A;Community Involvement or Volunteer Activities&amp;#x0D;&amp;#x0A;&amp;quot;&quot;/&gt;&lt;property id=&quot;20307&quot; value=&quot;275&quot;/&gt;&lt;/object&gt;&lt;object type=&quot;3&quot; unique_id=&quot;10028&quot;&gt;&lt;property id=&quot;20148&quot; value=&quot;5&quot;/&gt;&lt;property id=&quot;20300&quot; value=&quot;Slide 25 - &amp;quot;&amp;#x0D;&amp;#x0A;Projects, Publications &amp;amp; Presentations&amp;#x0D;&amp;#x0A;&amp;quot;&quot;/&gt;&lt;property id=&quot;20307&quot; value=&quot;276&quot;/&gt;&lt;/object&gt;&lt;object type=&quot;3&quot; unique_id=&quot;10029&quot;&gt;&lt;property id=&quot;20148&quot; value=&quot;5&quot;/&gt;&lt;property id=&quot;20300&quot; value=&quot;Slide 26 - &amp;quot;&amp;#x0D;&amp;#x0A;References&amp;#x0D;&amp;#x0A;&amp;quot;&quot;/&gt;&lt;property id=&quot;20307&quot; value=&quot;277&quot;/&gt;&lt;/object&gt;&lt;object type=&quot;3&quot; unique_id=&quot;10030&quot;&gt;&lt;property id=&quot;20148&quot; value=&quot;5&quot;/&gt;&lt;property id=&quot;20300&quot; value=&quot;Slide 27 - &amp;quot;&amp;#x0D;&amp;#x0A;Templates&amp;#x0D;&amp;#x0A;&amp;quot;&quot;/&gt;&lt;property id=&quot;20307&quot; value=&quot;278&quot;/&gt;&lt;/object&gt;&lt;object type=&quot;3&quot; unique_id=&quot;10031&quot;&gt;&lt;property id=&quot;20148&quot; value=&quot;5&quot;/&gt;&lt;property id=&quot;20300&quot; value=&quot;Slide 28 - &amp;quot;&amp;#x0D;&amp;#x0A;Résumé Tips&amp;#x0D;&amp;#x0A;&amp;quot;&quot;/&gt;&lt;property id=&quot;20307&quot; value=&quot;279&quot;/&gt;&lt;/object&gt;&lt;object type=&quot;3&quot; unique_id=&quot;10032&quot;&gt;&lt;property id=&quot;20148&quot; value=&quot;5&quot;/&gt;&lt;property id=&quot;20300&quot; value=&quot;Slide 29 - &amp;quot;&amp;#x0D;&amp;#x0A;Résumé Tips&amp;#x0D;&amp;#x0A;&amp;quot;&quot;/&gt;&lt;property id=&quot;20307&quot; value=&quot;280&quot;/&gt;&lt;/object&gt;&lt;object type=&quot;3&quot; unique_id=&quot;10033&quot;&gt;&lt;property id=&quot;20148&quot; value=&quot;5&quot;/&gt;&lt;property id=&quot;20300&quot; value=&quot;Slide 30 - &amp;quot;&amp;#x0D;&amp;#x0A;Résumé Tips&amp;#x0D;&amp;#x0A;&amp;quot;&quot;/&gt;&lt;property id=&quot;20307&quot; value=&quot;281&quot;/&gt;&lt;/object&gt;&lt;object type=&quot;3&quot; unique_id=&quot;10034&quot;&gt;&lt;property id=&quot;20148&quot; value=&quot;5&quot;/&gt;&lt;property id=&quot;20300&quot; value=&quot;Slide 31 - &amp;quot;&amp;#x0D;&amp;#x0A;Résumé Tips&amp;#x0D;&amp;#x0A;&amp;quot;&quot;/&gt;&lt;property id=&quot;20307&quot; value=&quot;282&quot;/&gt;&lt;/object&gt;&lt;object type=&quot;3&quot; unique_id=&quot;10035&quot;&gt;&lt;property id=&quot;20148&quot; value=&quot;5&quot;/&gt;&lt;property id=&quot;20300&quot; value=&quot;Slide 32 - &amp;quot;&amp;#x0D;&amp;#x0A;Assessment&amp;#x0D;&amp;#x0A;&amp;quot;&quot;/&gt;&lt;property id=&quot;20307&quot; value=&quot;283&quot;/&gt;&lt;/object&gt;&lt;object type=&quot;3&quot; unique_id=&quot;10036&quot;&gt;&lt;property id=&quot;20148&quot; value=&quot;5&quot;/&gt;&lt;property id=&quot;20300&quot; value=&quot;Slide 33 - &amp;quot;&amp;#x0D;&amp;#x0A;Assessment&amp;#x0D;&amp;#x0A;&amp;quot;&quot;/&gt;&lt;property id=&quot;20307&quot; value=&quot;284&quot;/&gt;&lt;/object&gt;&lt;object type=&quot;3&quot; unique_id=&quot;10037&quot;&gt;&lt;property id=&quot;20148&quot; value=&quot;5&quot;/&gt;&lt;property id=&quot;20300&quot; value=&quot;Slide 34 - &amp;quot;Assessment&amp;quot;&quot;/&gt;&lt;property id=&quot;20307&quot; value=&quot;301&quot;/&gt;&lt;/object&gt;&lt;object type=&quot;3&quot; unique_id=&quot;10038&quot;&gt;&lt;property id=&quot;20148&quot; value=&quot;5&quot;/&gt;&lt;property id=&quot;20300&quot; value=&quot;Slide 35 - &amp;quot;Assessment&amp;quot;&quot;/&gt;&lt;property id=&quot;20307&quot; value=&quot;302&quot;/&gt;&lt;/object&gt;&lt;object type=&quot;3&quot; unique_id=&quot;10039&quot;&gt;&lt;property id=&quot;20148&quot; value=&quot;5&quot;/&gt;&lt;property id=&quot;20300&quot; value=&quot;Slide 36 - &amp;quot;Sources&amp;quot;&quot;/&gt;&lt;property id=&quot;20307&quot; value=&quot;287&quot;/&gt;&lt;/object&gt;&lt;object type=&quot;3&quot; unique_id=&quot;10040&quot;&gt;&lt;property id=&quot;20148&quot; value=&quot;5&quot;/&gt;&lt;property id=&quot;20300&quot; value=&quot;Slide 37 - &amp;quot;Acknowledgements&amp;quot;&quot;/&gt;&lt;property id=&quot;20307&quot; value=&quot;2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895</Words>
  <Application>Microsoft Office PowerPoint</Application>
  <PresentationFormat>On-screen Show (4:3)</PresentationFormat>
  <Paragraphs>243</Paragraphs>
  <Slides>34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Cover Letters &amp; Résumés</vt:lpstr>
      <vt:lpstr> Objectives </vt:lpstr>
      <vt:lpstr>Main Menu</vt:lpstr>
      <vt:lpstr>Cover Letters</vt:lpstr>
      <vt:lpstr>Cover Letters</vt:lpstr>
      <vt:lpstr> Cover Letters </vt:lpstr>
      <vt:lpstr> Cover Letter </vt:lpstr>
      <vt:lpstr> First Paragraph  </vt:lpstr>
      <vt:lpstr> First Paragraph  </vt:lpstr>
      <vt:lpstr>Middle Paragraphs</vt:lpstr>
      <vt:lpstr>Middle Paragraphs</vt:lpstr>
      <vt:lpstr> Closing Paragraph </vt:lpstr>
      <vt:lpstr> Closing Paragraph </vt:lpstr>
      <vt:lpstr>Résumés</vt:lpstr>
      <vt:lpstr> Résumé </vt:lpstr>
      <vt:lpstr>Chronological Résumés</vt:lpstr>
      <vt:lpstr> Targeted Résumés </vt:lpstr>
      <vt:lpstr> Function Oriented Résumés </vt:lpstr>
      <vt:lpstr> Parts of a Résumé </vt:lpstr>
      <vt:lpstr> Contact Information </vt:lpstr>
      <vt:lpstr> Objectives </vt:lpstr>
      <vt:lpstr> Work Experience </vt:lpstr>
      <vt:lpstr> Work Experience </vt:lpstr>
      <vt:lpstr>Education</vt:lpstr>
      <vt:lpstr>Education</vt:lpstr>
      <vt:lpstr> Activities &amp; Honors </vt:lpstr>
      <vt:lpstr> Community Involvement or Volunteer Activities </vt:lpstr>
      <vt:lpstr> Projects, Publications &amp; Presentations </vt:lpstr>
      <vt:lpstr> References </vt:lpstr>
      <vt:lpstr> Templates </vt:lpstr>
      <vt:lpstr> Résumé Tips </vt:lpstr>
      <vt:lpstr> Résumé Tips </vt:lpstr>
      <vt:lpstr> Résumé Tips </vt:lpstr>
      <vt:lpstr> Résumé Tips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</dc:creator>
  <cp:lastModifiedBy>Kahly, Rachel - JCTC Teacher</cp:lastModifiedBy>
  <cp:revision>45</cp:revision>
  <dcterms:created xsi:type="dcterms:W3CDTF">2008-04-14T20:02:17Z</dcterms:created>
  <dcterms:modified xsi:type="dcterms:W3CDTF">2014-12-16T13:21:51Z</dcterms:modified>
</cp:coreProperties>
</file>